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4660"/>
  </p:normalViewPr>
  <p:slideViewPr>
    <p:cSldViewPr snapToGrid="0">
      <p:cViewPr>
        <p:scale>
          <a:sx n="25" d="100"/>
          <a:sy n="25" d="100"/>
        </p:scale>
        <p:origin x="2526" y="-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id="{95AB0D80-6F06-4B15-A498-403AF4FD8DF3}"/>
              </a:ext>
            </a:extLst>
          </p:cNvPr>
          <p:cNvSpPr/>
          <p:nvPr/>
        </p:nvSpPr>
        <p:spPr bwMode="auto">
          <a:xfrm>
            <a:off x="865266" y="8100411"/>
            <a:ext cx="28544681" cy="521027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20" name="Lekerekített téglalap 9">
            <a:extLst>
              <a:ext uri="{FF2B5EF4-FFF2-40B4-BE49-F238E27FC236}">
                <a16:creationId xmlns:a16="http://schemas.microsoft.com/office/drawing/2014/main" id="{309E9754-ED7E-4A90-83C1-A90278108A9A}"/>
              </a:ext>
            </a:extLst>
          </p:cNvPr>
          <p:cNvSpPr/>
          <p:nvPr/>
        </p:nvSpPr>
        <p:spPr bwMode="auto">
          <a:xfrm>
            <a:off x="1375195" y="7608442"/>
            <a:ext cx="4639058" cy="100097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Introduction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2328195C-298B-42F9-9F4B-7C7BE719FA29}"/>
              </a:ext>
            </a:extLst>
          </p:cNvPr>
          <p:cNvSpPr/>
          <p:nvPr/>
        </p:nvSpPr>
        <p:spPr bwMode="auto">
          <a:xfrm>
            <a:off x="865266" y="13985217"/>
            <a:ext cx="28544681" cy="13846853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B9BE1BB-DC84-4639-A8F7-BB985AC145A6}"/>
              </a:ext>
            </a:extLst>
          </p:cNvPr>
          <p:cNvSpPr/>
          <p:nvPr/>
        </p:nvSpPr>
        <p:spPr bwMode="auto">
          <a:xfrm>
            <a:off x="865266" y="37871400"/>
            <a:ext cx="28544681" cy="227125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27" name="Lekerekített téglalap 9">
            <a:extLst>
              <a:ext uri="{FF2B5EF4-FFF2-40B4-BE49-F238E27FC236}">
                <a16:creationId xmlns:a16="http://schemas.microsoft.com/office/drawing/2014/main" id="{184BDE49-C739-4CDB-8996-F3FFF69F289C}"/>
              </a:ext>
            </a:extLst>
          </p:cNvPr>
          <p:cNvSpPr/>
          <p:nvPr/>
        </p:nvSpPr>
        <p:spPr bwMode="auto">
          <a:xfrm>
            <a:off x="1366205" y="37370381"/>
            <a:ext cx="4639058" cy="100203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Conclusion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C3A46B-0D87-45B4-AE18-B1474E62D1C4}"/>
              </a:ext>
            </a:extLst>
          </p:cNvPr>
          <p:cNvSpPr txBox="1"/>
          <p:nvPr/>
        </p:nvSpPr>
        <p:spPr>
          <a:xfrm>
            <a:off x="1371856" y="3567503"/>
            <a:ext cx="27542276" cy="4012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 latinLnBrk="0">
              <a:lnSpc>
                <a:spcPct val="150000"/>
              </a:lnSpc>
            </a:pPr>
            <a:r>
              <a:rPr lang="en-US" altLang="ko-KR" sz="8000" b="1" dirty="0"/>
              <a:t>65-nm CMOS </a:t>
            </a:r>
            <a:r>
              <a:rPr lang="ko-KR" altLang="en-US" sz="8000" b="1" dirty="0"/>
              <a:t>공정을 이용한 </a:t>
            </a:r>
            <a:r>
              <a:rPr lang="en-US" altLang="ko-KR" sz="8000" b="1" dirty="0"/>
              <a:t>mm-Wave Vector-sum </a:t>
            </a:r>
            <a:r>
              <a:rPr lang="ko-KR" altLang="en-US" sz="8000" b="1" dirty="0"/>
              <a:t>위상변화기</a:t>
            </a:r>
          </a:p>
          <a:p>
            <a:pPr algn="ctr">
              <a:lnSpc>
                <a:spcPct val="150000"/>
              </a:lnSpc>
            </a:pPr>
            <a:r>
              <a:rPr lang="ko-KR" altLang="en-US" sz="4800" dirty="0">
                <a:latin typeface="+mn-ea"/>
              </a:rPr>
              <a:t>김은정</a:t>
            </a:r>
            <a:r>
              <a:rPr lang="en-US" altLang="ko-KR" sz="4800" dirty="0">
                <a:latin typeface="+mn-ea"/>
              </a:rPr>
              <a:t>, </a:t>
            </a:r>
            <a:r>
              <a:rPr lang="ko-KR" altLang="en-US" sz="4800" dirty="0">
                <a:latin typeface="+mn-ea"/>
              </a:rPr>
              <a:t>전상근</a:t>
            </a:r>
            <a:endParaRPr lang="en-US" altLang="ko-KR" sz="4800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>
                <a:latin typeface="+mn-ea"/>
              </a:rPr>
              <a:t>고려대학교 전기전자공학부</a:t>
            </a:r>
            <a:endParaRPr lang="en-US" altLang="ko-KR" sz="4800" dirty="0">
              <a:latin typeface="+mn-ea"/>
            </a:endParaRP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C706414C-6452-4236-8692-21FBB88D6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3308" y="8464879"/>
            <a:ext cx="7003106" cy="4437230"/>
          </a:xfrm>
          <a:prstGeom prst="rect">
            <a:avLst/>
          </a:prstGeom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078D9063-F08C-4A78-B878-A0F2AA725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9241" y="20525306"/>
            <a:ext cx="23676730" cy="7092394"/>
          </a:xfrm>
          <a:prstGeom prst="rect">
            <a:avLst/>
          </a:prstGeom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id="{B6EF644D-39BF-4406-B59D-71666EF41CD4}"/>
              </a:ext>
            </a:extLst>
          </p:cNvPr>
          <p:cNvSpPr/>
          <p:nvPr/>
        </p:nvSpPr>
        <p:spPr>
          <a:xfrm>
            <a:off x="1209591" y="38484151"/>
            <a:ext cx="28144083" cy="1489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본 설계에서는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65-nm CMOS </a:t>
            </a: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공정을 이용하여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38 GHz </a:t>
            </a: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대역 주파수에서 동작하는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3-</a:t>
            </a: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비트 </a:t>
            </a:r>
            <a:r>
              <a:rPr lang="en-US" altLang="ko-KR" sz="3200" kern="0" spc="60" dirty="0">
                <a:solidFill>
                  <a:srgbClr val="000000"/>
                </a:solidFill>
                <a:latin typeface="한양신명조"/>
              </a:rPr>
              <a:t>Vector-sum </a:t>
            </a: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위상변화기를 설계 및 측정하였다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. 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설계된 위상변화기는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35.8 GHz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에서 최소 </a:t>
            </a:r>
            <a:r>
              <a:rPr lang="en-US" altLang="ko-KR" sz="3200" kern="0" spc="-60" dirty="0">
                <a:solidFill>
                  <a:srgbClr val="000000"/>
                </a:solidFill>
                <a:ea typeface="한양신명조"/>
              </a:rPr>
              <a:t>–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12.7 dB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의 삽입손실과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28.5%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의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3-dB 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대역폭을 가지며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, 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크기와 위상 오차는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38 GHz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에서 각각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1.7 dB, 4.2</a:t>
            </a:r>
            <a:r>
              <a:rPr lang="en-US" altLang="ko-KR" sz="3200" kern="100" dirty="0">
                <a:solidFill>
                  <a:srgbClr val="000000"/>
                </a:solidFill>
                <a:latin typeface="한양신명조"/>
              </a:rPr>
              <a:t>° </a:t>
            </a:r>
            <a:r>
              <a:rPr lang="ko-KR" altLang="en-US" sz="3200" kern="100" dirty="0">
                <a:solidFill>
                  <a:srgbClr val="000000"/>
                </a:solidFill>
                <a:latin typeface="한양신명조"/>
              </a:rPr>
              <a:t>이다</a:t>
            </a:r>
            <a:r>
              <a:rPr lang="en-US" altLang="ko-KR" sz="3200" kern="100" dirty="0">
                <a:solidFill>
                  <a:srgbClr val="000000"/>
                </a:solidFill>
                <a:latin typeface="한양신명조"/>
              </a:rPr>
              <a:t>.</a:t>
            </a:r>
            <a:endParaRPr lang="ko-KR" altLang="en-US" sz="3600" kern="0" spc="0" dirty="0">
              <a:solidFill>
                <a:srgbClr val="000000"/>
              </a:solidFill>
              <a:effectLst/>
            </a:endParaRPr>
          </a:p>
        </p:txBody>
      </p:sp>
      <p:sp>
        <p:nvSpPr>
          <p:cNvPr id="33" name="Lekerekített téglalap 9">
            <a:extLst>
              <a:ext uri="{FF2B5EF4-FFF2-40B4-BE49-F238E27FC236}">
                <a16:creationId xmlns:a16="http://schemas.microsoft.com/office/drawing/2014/main" id="{A1B7748E-FCBE-45D5-A530-563BCB3ACE1D}"/>
              </a:ext>
            </a:extLst>
          </p:cNvPr>
          <p:cNvSpPr/>
          <p:nvPr/>
        </p:nvSpPr>
        <p:spPr bwMode="auto">
          <a:xfrm>
            <a:off x="1375195" y="13476207"/>
            <a:ext cx="4639058" cy="100097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Design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C300C3A2-391A-42C3-9749-D422808BF9BF}"/>
              </a:ext>
            </a:extLst>
          </p:cNvPr>
          <p:cNvSpPr/>
          <p:nvPr/>
        </p:nvSpPr>
        <p:spPr>
          <a:xfrm>
            <a:off x="1209591" y="14573530"/>
            <a:ext cx="27704541" cy="5921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dirty="0">
                <a:solidFill>
                  <a:srgbClr val="000000"/>
                </a:solidFill>
              </a:rPr>
              <a:t>설계된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38 GHz </a:t>
            </a:r>
            <a:r>
              <a:rPr lang="ko-KR" altLang="en-US" sz="3200" kern="0" dirty="0">
                <a:solidFill>
                  <a:srgbClr val="000000"/>
                </a:solidFill>
              </a:rPr>
              <a:t>대역 위상변화기는 기준이 되는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4</a:t>
            </a:r>
            <a:r>
              <a:rPr lang="ko-KR" altLang="en-US" sz="3200" kern="0" dirty="0">
                <a:solidFill>
                  <a:srgbClr val="000000"/>
                </a:solidFill>
              </a:rPr>
              <a:t>개의 벡터를 형성하기 위한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quadrature generator</a:t>
            </a:r>
            <a:r>
              <a:rPr lang="ko-KR" altLang="en-US" sz="3200" kern="0" dirty="0">
                <a:solidFill>
                  <a:srgbClr val="000000"/>
                </a:solidFill>
                <a:latin typeface="한양신명조"/>
              </a:rPr>
              <a:t>와 </a:t>
            </a:r>
            <a:r>
              <a:rPr lang="ko-KR" altLang="en-US" sz="3200" kern="0" dirty="0">
                <a:solidFill>
                  <a:srgbClr val="000000"/>
                </a:solidFill>
              </a:rPr>
              <a:t>벡터를 합성하기 위한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vector</a:t>
            </a:r>
            <a:r>
              <a:rPr lang="ko-KR" altLang="en-US" sz="3200" kern="0" dirty="0">
                <a:solidFill>
                  <a:srgbClr val="000000"/>
                </a:solidFill>
                <a:latin typeface="한양신명조"/>
              </a:rPr>
              <a:t>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modulator</a:t>
            </a:r>
            <a:r>
              <a:rPr lang="ko-KR" altLang="en-US" sz="3200" kern="0" dirty="0">
                <a:solidFill>
                  <a:srgbClr val="000000"/>
                </a:solidFill>
                <a:latin typeface="한양신명조"/>
              </a:rPr>
              <a:t>로 구성된다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.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Quadrature generator</a:t>
            </a:r>
            <a:r>
              <a:rPr lang="ko-KR" altLang="en-US" sz="3200" kern="0" dirty="0">
                <a:solidFill>
                  <a:srgbClr val="000000"/>
                </a:solidFill>
                <a:latin typeface="한양신명조"/>
              </a:rPr>
              <a:t>는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Marchand </a:t>
            </a:r>
            <a:r>
              <a:rPr lang="en-US" altLang="ko-KR" sz="3200" kern="0" dirty="0" err="1">
                <a:solidFill>
                  <a:srgbClr val="000000"/>
                </a:solidFill>
                <a:latin typeface="한양신명조"/>
              </a:rPr>
              <a:t>balun</a:t>
            </a:r>
            <a:r>
              <a:rPr lang="ko-KR" altLang="en-US" sz="3200" kern="0" dirty="0">
                <a:solidFill>
                  <a:srgbClr val="000000"/>
                </a:solidFill>
              </a:rPr>
              <a:t>의 두 출력 포트에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coupled-line coupler</a:t>
            </a:r>
            <a:r>
              <a:rPr lang="ko-KR" altLang="en-US" sz="3200" kern="0" dirty="0">
                <a:solidFill>
                  <a:srgbClr val="000000"/>
                </a:solidFill>
              </a:rPr>
              <a:t>를 연결하여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coupler</a:t>
            </a:r>
            <a:r>
              <a:rPr lang="ko-KR" altLang="en-US" sz="3200" kern="0" dirty="0">
                <a:solidFill>
                  <a:srgbClr val="000000"/>
                </a:solidFill>
              </a:rPr>
              <a:t>의 출력 포트에서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0</a:t>
            </a:r>
            <a:r>
              <a:rPr lang="en-US" altLang="ko-KR" sz="3200" kern="100" dirty="0">
                <a:solidFill>
                  <a:srgbClr val="000000"/>
                </a:solidFill>
                <a:latin typeface="한양신명조"/>
              </a:rPr>
              <a:t>°,</a:t>
            </a:r>
            <a:r>
              <a:rPr lang="ko-KR" altLang="en-US" sz="3200" kern="0" dirty="0">
                <a:solidFill>
                  <a:srgbClr val="000000"/>
                </a:solidFill>
                <a:latin typeface="한양신명조"/>
              </a:rPr>
              <a:t>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90</a:t>
            </a:r>
            <a:r>
              <a:rPr lang="en-US" altLang="ko-KR" sz="3200" kern="100" dirty="0">
                <a:solidFill>
                  <a:srgbClr val="000000"/>
                </a:solidFill>
                <a:latin typeface="한양신명조"/>
              </a:rPr>
              <a:t>°,</a:t>
            </a:r>
            <a:r>
              <a:rPr lang="ko-KR" altLang="en-US" sz="3200" kern="0" dirty="0">
                <a:solidFill>
                  <a:srgbClr val="000000"/>
                </a:solidFill>
                <a:latin typeface="한양신명조"/>
              </a:rPr>
              <a:t>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180</a:t>
            </a:r>
            <a:r>
              <a:rPr lang="en-US" altLang="ko-KR" sz="3200" kern="100" dirty="0">
                <a:solidFill>
                  <a:srgbClr val="000000"/>
                </a:solidFill>
                <a:latin typeface="한양신명조"/>
              </a:rPr>
              <a:t>°,</a:t>
            </a:r>
            <a:r>
              <a:rPr lang="ko-KR" altLang="en-US" sz="3200" kern="0" dirty="0">
                <a:solidFill>
                  <a:srgbClr val="000000"/>
                </a:solidFill>
                <a:latin typeface="한양신명조"/>
              </a:rPr>
              <a:t>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270</a:t>
            </a:r>
            <a:r>
              <a:rPr lang="en-US" altLang="ko-KR" sz="3200" kern="100" dirty="0">
                <a:solidFill>
                  <a:srgbClr val="000000"/>
                </a:solidFill>
                <a:latin typeface="한양신명조"/>
              </a:rPr>
              <a:t>°</a:t>
            </a:r>
            <a:r>
              <a:rPr lang="ko-KR" altLang="en-US" sz="3200" kern="100" dirty="0">
                <a:solidFill>
                  <a:srgbClr val="000000"/>
                </a:solidFill>
              </a:rPr>
              <a:t>의</a:t>
            </a:r>
            <a:r>
              <a:rPr lang="ko-KR" altLang="en-US" sz="3200" kern="0" dirty="0">
                <a:solidFill>
                  <a:srgbClr val="000000"/>
                </a:solidFill>
                <a:latin typeface="한양신명조"/>
              </a:rPr>
              <a:t> </a:t>
            </a:r>
            <a:r>
              <a:rPr lang="ko-KR" altLang="en-US" sz="3200" kern="0" dirty="0">
                <a:solidFill>
                  <a:srgbClr val="000000"/>
                </a:solidFill>
              </a:rPr>
              <a:t>위상 차이가 나는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4</a:t>
            </a:r>
            <a:r>
              <a:rPr lang="ko-KR" altLang="en-US" sz="3200" kern="0" dirty="0">
                <a:solidFill>
                  <a:srgbClr val="000000"/>
                </a:solidFill>
              </a:rPr>
              <a:t>개의 벡터가 생성되도록 하였다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. 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Vector modulator</a:t>
            </a:r>
            <a:r>
              <a:rPr lang="ko-KR" altLang="en-US" sz="3200" kern="0" dirty="0">
                <a:solidFill>
                  <a:srgbClr val="000000"/>
                </a:solidFill>
              </a:rPr>
              <a:t>로는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Gilbert-cell</a:t>
            </a:r>
            <a:r>
              <a:rPr lang="ko-KR" altLang="en-US" sz="3200" kern="0" dirty="0">
                <a:solidFill>
                  <a:srgbClr val="000000"/>
                </a:solidFill>
              </a:rPr>
              <a:t>을 사용하였으며</a:t>
            </a:r>
            <a:r>
              <a:rPr lang="en-US" altLang="ko-KR" sz="3200" kern="0" dirty="0">
                <a:solidFill>
                  <a:srgbClr val="000000"/>
                </a:solidFill>
              </a:rPr>
              <a:t>, </a:t>
            </a:r>
            <a:r>
              <a:rPr lang="ko-KR" altLang="en-US" sz="3200" kern="0" dirty="0" err="1">
                <a:solidFill>
                  <a:srgbClr val="000000"/>
                </a:solidFill>
              </a:rPr>
              <a:t>캐스코드의</a:t>
            </a:r>
            <a:r>
              <a:rPr lang="ko-KR" altLang="en-US" sz="3200" kern="0" dirty="0">
                <a:solidFill>
                  <a:srgbClr val="000000"/>
                </a:solidFill>
              </a:rPr>
              <a:t> 공통 소스 단의 게이트로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quadrature generator</a:t>
            </a:r>
            <a:r>
              <a:rPr lang="ko-KR" altLang="en-US" sz="3200" kern="0" dirty="0">
                <a:solidFill>
                  <a:srgbClr val="000000"/>
                </a:solidFill>
              </a:rPr>
              <a:t>로부터 나온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RF</a:t>
            </a:r>
            <a:r>
              <a:rPr lang="ko-KR" altLang="en-US" sz="3200" kern="0" dirty="0">
                <a:solidFill>
                  <a:srgbClr val="000000"/>
                </a:solidFill>
              </a:rPr>
              <a:t>신호를 입력 받고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, </a:t>
            </a:r>
            <a:r>
              <a:rPr lang="ko-KR" altLang="en-US" sz="3200" kern="0" dirty="0">
                <a:solidFill>
                  <a:srgbClr val="000000"/>
                </a:solidFill>
              </a:rPr>
              <a:t>공통 게이트 단의 게이트 전압을 조절하여 트랜지스터를 스위치처럼 </a:t>
            </a:r>
            <a:r>
              <a:rPr lang="ko-KR" altLang="en-US" sz="3200" kern="0" dirty="0" err="1">
                <a:solidFill>
                  <a:srgbClr val="000000"/>
                </a:solidFill>
              </a:rPr>
              <a:t>동작시켜</a:t>
            </a:r>
            <a:r>
              <a:rPr lang="ko-KR" altLang="en-US" sz="3200" kern="0" dirty="0">
                <a:solidFill>
                  <a:srgbClr val="000000"/>
                </a:solidFill>
              </a:rPr>
              <a:t> 출력된 벡터가 전류 형태로 합쳐지면서 위상 변화가 발생하도록 하였다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. 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dirty="0" err="1">
                <a:solidFill>
                  <a:srgbClr val="000000"/>
                </a:solidFill>
              </a:rPr>
              <a:t>캐스코드의</a:t>
            </a:r>
            <a:r>
              <a:rPr lang="ko-KR" altLang="en-US" sz="3200" kern="0" dirty="0">
                <a:solidFill>
                  <a:srgbClr val="000000"/>
                </a:solidFill>
              </a:rPr>
              <a:t> 공통 노드에는 포화 영역에서 동작하는 트랜지스터를 달아주어 항상 일정한 전류가 흐를 수 있도록 설계하였다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. 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dirty="0">
                <a:solidFill>
                  <a:srgbClr val="000000"/>
                </a:solidFill>
              </a:rPr>
              <a:t>입력단과 </a:t>
            </a:r>
            <a:r>
              <a:rPr lang="ko-KR" altLang="en-US" sz="3200" kern="0" dirty="0" err="1">
                <a:solidFill>
                  <a:srgbClr val="000000"/>
                </a:solidFill>
              </a:rPr>
              <a:t>출력단</a:t>
            </a:r>
            <a:r>
              <a:rPr lang="ko-KR" altLang="en-US" sz="3200" kern="0" dirty="0">
                <a:solidFill>
                  <a:srgbClr val="000000"/>
                </a:solidFill>
              </a:rPr>
              <a:t> 정합에는 전송선과 병렬 </a:t>
            </a:r>
            <a:r>
              <a:rPr lang="ko-KR" altLang="en-US" sz="3200" kern="0" dirty="0" err="1">
                <a:solidFill>
                  <a:srgbClr val="000000"/>
                </a:solidFill>
              </a:rPr>
              <a:t>커패시터를</a:t>
            </a:r>
            <a:r>
              <a:rPr lang="ko-KR" altLang="en-US" sz="3200" kern="0" dirty="0">
                <a:solidFill>
                  <a:srgbClr val="000000"/>
                </a:solidFill>
              </a:rPr>
              <a:t> 이용하여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50-Ohm </a:t>
            </a:r>
            <a:r>
              <a:rPr lang="ko-KR" altLang="en-US" sz="3200" kern="0" dirty="0">
                <a:solidFill>
                  <a:srgbClr val="000000"/>
                </a:solidFill>
              </a:rPr>
              <a:t>정합이 되도록 설계하였다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. 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dirty="0">
                <a:solidFill>
                  <a:srgbClr val="000000"/>
                </a:solidFill>
              </a:rPr>
              <a:t>패드를 포함한 회로의 면적은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1614um × 1374um </a:t>
            </a:r>
            <a:r>
              <a:rPr lang="ko-KR" altLang="en-US" sz="3200" kern="0" dirty="0">
                <a:solidFill>
                  <a:srgbClr val="000000"/>
                </a:solidFill>
              </a:rPr>
              <a:t>이다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.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6D82619E-782D-40FF-90F1-415144032A1E}"/>
              </a:ext>
            </a:extLst>
          </p:cNvPr>
          <p:cNvSpPr/>
          <p:nvPr/>
        </p:nvSpPr>
        <p:spPr bwMode="auto">
          <a:xfrm>
            <a:off x="865266" y="28529021"/>
            <a:ext cx="28544681" cy="8634141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EBCD701E-18CA-411B-AC27-4041E7392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9041" y="28349808"/>
            <a:ext cx="11711629" cy="8682259"/>
          </a:xfrm>
          <a:prstGeom prst="rect">
            <a:avLst/>
          </a:prstGeom>
        </p:spPr>
      </p:pic>
      <p:sp>
        <p:nvSpPr>
          <p:cNvPr id="30" name="Lekerekített téglalap 9">
            <a:extLst>
              <a:ext uri="{FF2B5EF4-FFF2-40B4-BE49-F238E27FC236}">
                <a16:creationId xmlns:a16="http://schemas.microsoft.com/office/drawing/2014/main" id="{2C854C94-8550-4038-BCCD-5C76672E92E9}"/>
              </a:ext>
            </a:extLst>
          </p:cNvPr>
          <p:cNvSpPr/>
          <p:nvPr/>
        </p:nvSpPr>
        <p:spPr bwMode="auto">
          <a:xfrm>
            <a:off x="1331353" y="28037052"/>
            <a:ext cx="4639058" cy="100097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Results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4210728-287F-44F4-A478-7AD38C7534A2}"/>
              </a:ext>
            </a:extLst>
          </p:cNvPr>
          <p:cNvSpPr/>
          <p:nvPr/>
        </p:nvSpPr>
        <p:spPr>
          <a:xfrm>
            <a:off x="1209591" y="29687565"/>
            <a:ext cx="16488727" cy="5921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그림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(a)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는 삽입 손실을 나타낸 그래프이며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, 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측정 결과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35.8 GHz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에서 최소 </a:t>
            </a:r>
            <a:r>
              <a:rPr lang="en-US" altLang="ko-KR" sz="3200" kern="0" spc="-60" dirty="0">
                <a:solidFill>
                  <a:srgbClr val="000000"/>
                </a:solidFill>
                <a:ea typeface="한양신명조"/>
              </a:rPr>
              <a:t>–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12.7 dB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의 삽입 손실과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30.5 GHz </a:t>
            </a:r>
            <a:r>
              <a:rPr lang="en-US" altLang="ko-KR" sz="3200" kern="0" spc="-60" dirty="0">
                <a:solidFill>
                  <a:srgbClr val="000000"/>
                </a:solidFill>
                <a:ea typeface="한양신명조"/>
              </a:rPr>
              <a:t>–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40.7 GHz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의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3-dB 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대역폭을 얻었다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. 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그림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(b)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는 상대적인 위상변화 성능 그래프이며</a:t>
            </a:r>
            <a:r>
              <a:rPr lang="en-US" altLang="ko-KR" sz="3200" kern="0" spc="-60" dirty="0">
                <a:solidFill>
                  <a:srgbClr val="000000"/>
                </a:solidFill>
                <a:ea typeface="한양신명조"/>
              </a:rPr>
              <a:t>,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 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설계 주파수에서 하나의 벡터를 기준으로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3-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비트의 상대적인 위상 차이가 나타나는 것을 확인하였다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. 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그림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(c)</a:t>
            </a: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는 입력 및 출력 정합 성능을 나타낸 것으로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S11</a:t>
            </a: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은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23.7</a:t>
            </a:r>
            <a:r>
              <a:rPr lang="ko-KR" altLang="en-US" sz="3200" kern="0" spc="-60" dirty="0">
                <a:solidFill>
                  <a:srgbClr val="000000"/>
                </a:solidFill>
                <a:latin typeface="한양신명조"/>
              </a:rPr>
              <a:t>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GHz - 37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.7</a:t>
            </a:r>
            <a:r>
              <a:rPr lang="ko-KR" altLang="en-US" sz="3200" kern="0" spc="-60" dirty="0">
                <a:solidFill>
                  <a:srgbClr val="000000"/>
                </a:solidFill>
                <a:latin typeface="한양신명조"/>
              </a:rPr>
              <a:t>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GHz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에서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,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S22</a:t>
            </a:r>
            <a:r>
              <a:rPr lang="ko-KR" altLang="en-US" sz="3200" kern="0" dirty="0">
                <a:solidFill>
                  <a:srgbClr val="000000"/>
                </a:solidFill>
                <a:ea typeface="한양신명조"/>
              </a:rPr>
              <a:t>는 </a:t>
            </a:r>
            <a:r>
              <a:rPr lang="en-US" altLang="ko-KR" sz="3200" kern="0" dirty="0">
                <a:solidFill>
                  <a:srgbClr val="000000"/>
                </a:solidFill>
                <a:latin typeface="한양신명조"/>
              </a:rPr>
              <a:t>36.4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GHz </a:t>
            </a:r>
            <a:r>
              <a:rPr lang="en-US" altLang="ko-KR" sz="3200" kern="0" spc="-60" dirty="0">
                <a:solidFill>
                  <a:srgbClr val="000000"/>
                </a:solidFill>
                <a:ea typeface="한양신명조"/>
              </a:rPr>
              <a:t>–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40.9 GHz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에서 </a:t>
            </a:r>
            <a:r>
              <a:rPr lang="en-US" altLang="ko-KR" sz="3200" kern="0" spc="-60" dirty="0">
                <a:solidFill>
                  <a:srgbClr val="000000"/>
                </a:solidFill>
                <a:ea typeface="한양신명조"/>
              </a:rPr>
              <a:t>–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10 dB 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이하의 값을 얻었다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. 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그림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(d)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는 위상변화기의 크기와 위상의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RMS 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오차를 나타낸 것으로 크기와 위상 오차는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38 GHz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에서 각각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1.7 dB, 4.2</a:t>
            </a:r>
            <a:r>
              <a:rPr lang="en-US" altLang="ko-KR" sz="3200" kern="100" dirty="0">
                <a:solidFill>
                  <a:srgbClr val="000000"/>
                </a:solidFill>
                <a:latin typeface="한양신명조"/>
              </a:rPr>
              <a:t>°</a:t>
            </a:r>
            <a:r>
              <a:rPr lang="ko-KR" altLang="en-US" sz="3200" kern="100" dirty="0">
                <a:solidFill>
                  <a:srgbClr val="000000"/>
                </a:solidFill>
                <a:ea typeface="한양신명조"/>
              </a:rPr>
              <a:t>의 값을 얻었으며</a:t>
            </a:r>
            <a:r>
              <a:rPr lang="en-US" altLang="ko-KR" sz="3200" kern="100" dirty="0">
                <a:solidFill>
                  <a:srgbClr val="000000"/>
                </a:solidFill>
                <a:latin typeface="한양신명조"/>
              </a:rPr>
              <a:t>,</a:t>
            </a:r>
            <a:r>
              <a:rPr lang="ko-KR" altLang="en-US" sz="3200" kern="0" spc="-60" dirty="0">
                <a:solidFill>
                  <a:srgbClr val="000000"/>
                </a:solidFill>
                <a:latin typeface="한양신명조"/>
              </a:rPr>
              <a:t> 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전력소모는 측정 결과 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45mW</a:t>
            </a:r>
            <a:r>
              <a:rPr lang="ko-KR" altLang="en-US" sz="3200" kern="0" spc="-60" dirty="0">
                <a:solidFill>
                  <a:srgbClr val="000000"/>
                </a:solidFill>
                <a:ea typeface="한양신명조"/>
              </a:rPr>
              <a:t>인 것을 확인하였다</a:t>
            </a:r>
            <a:r>
              <a:rPr lang="en-US" altLang="ko-KR" sz="3200" kern="0" spc="-60" dirty="0">
                <a:solidFill>
                  <a:srgbClr val="000000"/>
                </a:solidFill>
                <a:latin typeface="한양신명조"/>
              </a:rPr>
              <a:t>. </a:t>
            </a:r>
            <a:endParaRPr lang="ko-KR" altLang="en-US" sz="3200" kern="0" spc="0" dirty="0">
              <a:solidFill>
                <a:srgbClr val="000000"/>
              </a:solidFill>
              <a:effectLst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229432B0-188C-4856-B4BF-959BC8BD876C}"/>
              </a:ext>
            </a:extLst>
          </p:cNvPr>
          <p:cNvSpPr/>
          <p:nvPr/>
        </p:nvSpPr>
        <p:spPr>
          <a:xfrm>
            <a:off x="1209591" y="8681498"/>
            <a:ext cx="20385647" cy="4444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spc="60" dirty="0">
                <a:solidFill>
                  <a:srgbClr val="000000"/>
                </a:solidFill>
                <a:ea typeface="한양신명조"/>
              </a:rPr>
              <a:t>최근 </a:t>
            </a:r>
            <a:r>
              <a:rPr lang="en-US" altLang="ko-KR" sz="3200" kern="0" spc="60" dirty="0">
                <a:solidFill>
                  <a:srgbClr val="000000"/>
                </a:solidFill>
                <a:latin typeface="한양신명조"/>
              </a:rPr>
              <a:t>mm-wave </a:t>
            </a:r>
            <a:r>
              <a:rPr lang="ko-KR" altLang="en-US" sz="3200" kern="0" spc="60" dirty="0">
                <a:solidFill>
                  <a:srgbClr val="000000"/>
                </a:solidFill>
                <a:ea typeface="한양신명조"/>
              </a:rPr>
              <a:t>대역의 다양한 응용분야에서 위상 배열 시스템에 대한 수요가 증가함에 따라 이에 대한 연구가 활발하게 진행되고 있다</a:t>
            </a:r>
            <a:r>
              <a:rPr lang="en-US" altLang="ko-KR" sz="3200" kern="0" spc="60" dirty="0">
                <a:solidFill>
                  <a:srgbClr val="000000"/>
                </a:solidFill>
                <a:latin typeface="한양신명조"/>
              </a:rPr>
              <a:t>. 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spc="60" dirty="0">
                <a:solidFill>
                  <a:srgbClr val="000000"/>
                </a:solidFill>
                <a:ea typeface="한양신명조"/>
              </a:rPr>
              <a:t>위상변화기는 위상 배열 시스템의 필수적인 회로로</a:t>
            </a:r>
            <a:r>
              <a:rPr lang="en-US" altLang="ko-KR" sz="3200" kern="0" spc="60" dirty="0">
                <a:solidFill>
                  <a:srgbClr val="000000"/>
                </a:solidFill>
                <a:latin typeface="한양신명조"/>
              </a:rPr>
              <a:t>, multi-path </a:t>
            </a:r>
            <a:r>
              <a:rPr lang="ko-KR" altLang="en-US" sz="3200" kern="0" spc="60" dirty="0">
                <a:solidFill>
                  <a:srgbClr val="000000"/>
                </a:solidFill>
                <a:ea typeface="한양신명조"/>
              </a:rPr>
              <a:t>신호의 위상을 조절하여 신호가 동위상으로 합쳐질 수 있도록 하는 역할을 한다</a:t>
            </a:r>
            <a:r>
              <a:rPr lang="en-US" altLang="ko-KR" sz="3200" kern="0" spc="60" dirty="0">
                <a:solidFill>
                  <a:srgbClr val="000000"/>
                </a:solidFill>
                <a:latin typeface="한양신명조"/>
              </a:rPr>
              <a:t>.</a:t>
            </a:r>
          </a:p>
          <a:p>
            <a:pPr marL="45720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3200" dirty="0"/>
              <a:t>본 설계에서는 </a:t>
            </a:r>
            <a:r>
              <a:rPr lang="en-US" altLang="ko-KR" sz="3200" dirty="0"/>
              <a:t>65-nm CMOS </a:t>
            </a:r>
            <a:r>
              <a:rPr lang="ko-KR" altLang="en-US" sz="3200" dirty="0"/>
              <a:t>공정을 이용하여 </a:t>
            </a:r>
            <a:r>
              <a:rPr lang="en-US" altLang="ko-KR" sz="3200" dirty="0"/>
              <a:t>38 GHz </a:t>
            </a:r>
            <a:r>
              <a:rPr lang="ko-KR" altLang="en-US" sz="3200" dirty="0"/>
              <a:t>대역에서 동작하는 </a:t>
            </a:r>
            <a:r>
              <a:rPr lang="en-US" altLang="ko-KR" sz="3200" dirty="0"/>
              <a:t>3-</a:t>
            </a:r>
            <a:r>
              <a:rPr lang="ko-KR" altLang="en-US" sz="3200" dirty="0"/>
              <a:t>비트 </a:t>
            </a:r>
            <a:r>
              <a:rPr lang="en-US" altLang="ko-KR" sz="3200" dirty="0"/>
              <a:t>Vector-sum </a:t>
            </a:r>
            <a:r>
              <a:rPr lang="ko-KR" altLang="en-US" sz="3200" dirty="0"/>
              <a:t>위상변화기를 설계 및 측정하였다</a:t>
            </a:r>
            <a:r>
              <a:rPr lang="en-US" altLang="ko-KR" sz="3200" dirty="0"/>
              <a:t>.</a:t>
            </a:r>
            <a:endParaRPr lang="ko-KR" altLang="en-US" sz="320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82AD1E2-9F75-41F1-984B-ADF6D8822DE2}"/>
              </a:ext>
            </a:extLst>
          </p:cNvPr>
          <p:cNvSpPr/>
          <p:nvPr/>
        </p:nvSpPr>
        <p:spPr>
          <a:xfrm>
            <a:off x="856287" y="40464233"/>
            <a:ext cx="8848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/>
              <a:t>본 연구는 </a:t>
            </a:r>
            <a:r>
              <a:rPr lang="en-US" altLang="ko-KR" sz="2400" dirty="0"/>
              <a:t>IDEC</a:t>
            </a:r>
            <a:r>
              <a:rPr lang="ko-KR" altLang="en-US" sz="2400" dirty="0"/>
              <a:t>에서 </a:t>
            </a:r>
            <a:r>
              <a:rPr lang="en-US" altLang="ko-KR" sz="2400" dirty="0"/>
              <a:t>MPW</a:t>
            </a:r>
            <a:r>
              <a:rPr lang="ko-KR" altLang="en-US" sz="2400" dirty="0"/>
              <a:t>와 </a:t>
            </a:r>
            <a:r>
              <a:rPr lang="en-US" altLang="ko-KR" sz="2400" dirty="0"/>
              <a:t>EDA Tool</a:t>
            </a:r>
            <a:r>
              <a:rPr lang="ko-KR" altLang="en-US" sz="2400" dirty="0"/>
              <a:t>을 지원받아 수행하였습니다</a:t>
            </a:r>
            <a:r>
              <a:rPr lang="en-US" altLang="ko-K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1018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399</Words>
  <Application>Microsoft Office PowerPoint</Application>
  <PresentationFormat>사용자 지정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한양신명조</vt:lpstr>
      <vt:lpstr>Arial</vt:lpstr>
      <vt:lpstr>Calibri</vt:lpstr>
      <vt:lpstr>Calibri Light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은정 김</cp:lastModifiedBy>
  <cp:revision>46</cp:revision>
  <dcterms:created xsi:type="dcterms:W3CDTF">2018-03-08T06:02:33Z</dcterms:created>
  <dcterms:modified xsi:type="dcterms:W3CDTF">2020-04-13T06:21:08Z</dcterms:modified>
</cp:coreProperties>
</file>